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73" r:id="rId2"/>
    <p:sldId id="274" r:id="rId3"/>
    <p:sldId id="275" r:id="rId4"/>
    <p:sldId id="276" r:id="rId5"/>
    <p:sldId id="280" r:id="rId6"/>
    <p:sldId id="268" r:id="rId7"/>
    <p:sldId id="279" r:id="rId8"/>
    <p:sldId id="265" r:id="rId9"/>
    <p:sldId id="269" r:id="rId10"/>
    <p:sldId id="257" r:id="rId11"/>
    <p:sldId id="281" r:id="rId12"/>
    <p:sldId id="282" r:id="rId13"/>
    <p:sldId id="277" r:id="rId14"/>
    <p:sldId id="258" r:id="rId15"/>
    <p:sldId id="278" r:id="rId16"/>
    <p:sldId id="259" r:id="rId17"/>
    <p:sldId id="283" r:id="rId18"/>
    <p:sldId id="261" r:id="rId19"/>
    <p:sldId id="271" r:id="rId20"/>
    <p:sldId id="272" r:id="rId21"/>
    <p:sldId id="285" r:id="rId22"/>
    <p:sldId id="267" r:id="rId23"/>
    <p:sldId id="284" r:id="rId24"/>
    <p:sldId id="262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19" autoAdjust="0"/>
    <p:restoredTop sz="94660" autoAdjust="0"/>
  </p:normalViewPr>
  <p:slideViewPr>
    <p:cSldViewPr>
      <p:cViewPr varScale="1">
        <p:scale>
          <a:sx n="99" d="100"/>
          <a:sy n="99" d="100"/>
        </p:scale>
        <p:origin x="78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3CEFB-34FC-4FBB-B1EF-5CB376E4285B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BCEA6-53FD-4C6D-BC80-82DD3CB79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577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77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B2202-6E4B-4141-9D29-1B8D6ECFFBAA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C685-DC1B-432E-91DB-D4BD005822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24B89-4E1E-49DB-8741-681C2FC6FBB1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D2E9F-9332-4D9D-AD1E-D5B99EF0B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C1024-2AEB-4B36-A84B-2D1A3E13DE1F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60533-9DDB-404B-93D7-F0E9A468D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64C65-3C4D-438A-92D3-984FD81A44D9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36671-5E13-49AE-9798-61594C3822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CB77C-84EF-4FAD-8EF8-57B11730EFDF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D8752-0FE1-4A2C-9544-250CADD3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496C4-38CC-4FFE-8A9E-95E7D974812C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0056-CE3D-4D2A-9C6B-61A92271F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5D863-89BA-4E74-A103-8D9AE27D2D5C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90504-368A-49A1-8FD1-C7858C713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4EE1F-DC91-4660-9028-74793D6B2D0C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62A8-E884-4FC1-8CC9-47DB2DB61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DDC22-7DC0-41E8-A0E3-82000FF429FB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28790-8569-461C-9202-3663BF803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38D6E-FCBC-4816-B3E6-821256A1D1AA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0207E-7AB1-4957-AAF3-705C357BA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476" y="4553712"/>
            <a:ext cx="6216024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risten ITC" panose="03050502040202030202" pitchFamily="66" charset="0"/>
              </a:rPr>
              <a:t>Seminar Design:</a:t>
            </a:r>
            <a:br>
              <a:rPr lang="en-US" sz="3600" dirty="0">
                <a:latin typeface="Kristen ITC" panose="03050502040202030202" pitchFamily="66" charset="0"/>
              </a:rPr>
            </a:b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Therapeutic Effects of Psychedelics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476" y="5650029"/>
            <a:ext cx="6216024" cy="46912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Blackadder ITC" panose="04020505051007020D02" pitchFamily="82" charset="0"/>
              </a:rPr>
              <a:t>Spring 2019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C55C235-24E9-4862-A132-4D6FF05E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7763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5105400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Speaking to a </a:t>
            </a:r>
            <a:r>
              <a:rPr lang="en-US" alt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Group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42988" y="1219200"/>
            <a:ext cx="6777037" cy="4613275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Delivery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Presentation 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</a:rPr>
              <a:t>not Read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 Slides have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bullet points</a:t>
            </a:r>
          </a:p>
          <a:p>
            <a:pPr lvl="2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Not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sentences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3962400"/>
            <a:ext cx="533400" cy="6096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6" name="Picture 2" descr="Image result for clear visu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57537"/>
            <a:ext cx="1619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sz="3600" dirty="0"/>
              <a:t>A Story has</a:t>
            </a:r>
          </a:p>
          <a:p>
            <a:pPr lvl="1">
              <a:lnSpc>
                <a:spcPct val="200000"/>
              </a:lnSpc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1. beginning</a:t>
            </a:r>
            <a:endParaRPr lang="en-US" sz="3600" dirty="0"/>
          </a:p>
          <a:p>
            <a:pPr lvl="1">
              <a:lnSpc>
                <a:spcPct val="200000"/>
              </a:lnSpc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2. middle</a:t>
            </a:r>
          </a:p>
          <a:p>
            <a:pPr lvl="1">
              <a:lnSpc>
                <a:spcPct val="200000"/>
              </a:lnSpc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And an</a:t>
            </a:r>
            <a:endParaRPr lang="en-US" sz="3600" dirty="0"/>
          </a:p>
          <a:p>
            <a:pPr lvl="1">
              <a:lnSpc>
                <a:spcPct val="20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3. end</a:t>
            </a:r>
          </a:p>
        </p:txBody>
      </p:sp>
    </p:spTree>
    <p:extLst>
      <p:ext uri="{BB962C8B-B14F-4D97-AF65-F5344CB8AC3E}">
        <p14:creationId xmlns:p14="http://schemas.microsoft.com/office/powerpoint/2010/main" val="14987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 the Beginning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Introduce the characters 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Scientific Characters are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usually </a:t>
            </a:r>
            <a:r>
              <a:rPr lang="en-US" sz="4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Ideas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the problem is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 known so far</a:t>
            </a:r>
          </a:p>
        </p:txBody>
      </p:sp>
    </p:spTree>
    <p:extLst>
      <p:ext uri="{BB962C8B-B14F-4D97-AF65-F5344CB8AC3E}">
        <p14:creationId xmlns:p14="http://schemas.microsoft.com/office/powerpoint/2010/main" val="148474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396"/>
            <a:ext cx="6347713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use the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Papers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To tell the story, to…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Explain why we care </a:t>
            </a:r>
          </a:p>
          <a:p>
            <a:pPr lvl="2">
              <a:lnSpc>
                <a:spcPct val="150000"/>
              </a:lnSpc>
            </a:pPr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why is it important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isn’t known</a:t>
            </a:r>
          </a:p>
        </p:txBody>
      </p:sp>
    </p:spTree>
    <p:extLst>
      <p:ext uri="{BB962C8B-B14F-4D97-AF65-F5344CB8AC3E}">
        <p14:creationId xmlns:p14="http://schemas.microsoft.com/office/powerpoint/2010/main" val="253179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529013" cy="950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Intro</a:t>
            </a:r>
            <a:r>
              <a:rPr lang="en-US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fornian FB" panose="0207040306080B030204" pitchFamily="18" charset="0"/>
              </a:rPr>
              <a:t>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5715000"/>
          </a:xfrm>
        </p:spPr>
        <p:txBody>
          <a:bodyPr rtlCol="0">
            <a:normAutofit/>
          </a:bodyPr>
          <a:lstStyle/>
          <a:p>
            <a:pPr marL="525780" indent="-457200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Story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Background Material Enhances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Group understanding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Tell us what 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isn’t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 known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!</a:t>
            </a:r>
          </a:p>
          <a:p>
            <a:pPr marL="1030986" lvl="3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Why is it important</a:t>
            </a:r>
          </a:p>
          <a:p>
            <a:pPr marL="173736" lvl="1" indent="-173736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Woven into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Larger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Story</a:t>
            </a:r>
          </a:p>
          <a:p>
            <a:pPr marL="457200" lvl="1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Purpose of Research </a:t>
            </a:r>
          </a:p>
          <a:p>
            <a:pPr marL="857250" lvl="2" indent="-457200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clearly explained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800" dirty="0"/>
              <a:t> Methods and Results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Why the methods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solve the problem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800" dirty="0"/>
              <a:t> Connect each Result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dirty="0"/>
              <a:t> With the Ideas </a:t>
            </a:r>
          </a:p>
          <a:p>
            <a:pPr lvl="2">
              <a:lnSpc>
                <a:spcPct val="130000"/>
              </a:lnSpc>
              <a:spcBef>
                <a:spcPts val="600"/>
              </a:spcBef>
            </a:pPr>
            <a:r>
              <a:rPr lang="en-US" sz="3200" dirty="0"/>
              <a:t> from the Beginning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dirty="0"/>
              <a:t> With other Results</a:t>
            </a:r>
          </a:p>
        </p:txBody>
      </p:sp>
    </p:spTree>
    <p:extLst>
      <p:ext uri="{BB962C8B-B14F-4D97-AF65-F5344CB8AC3E}">
        <p14:creationId xmlns:p14="http://schemas.microsoft.com/office/powerpoint/2010/main" val="154538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060405" y="-152400"/>
            <a:ext cx="2538413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008062"/>
            <a:ext cx="7262812" cy="484187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Delivery is enhanced by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 Visuals</a:t>
            </a:r>
          </a:p>
          <a:p>
            <a:pPr marL="40005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itchFamily="18" charset="2"/>
              <a:buNone/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Advanced Techniques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explained</a:t>
            </a:r>
          </a:p>
          <a:p>
            <a:pPr marL="573786" lvl="2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Why the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</a:p>
          <a:p>
            <a:pPr marL="784098" lvl="3" indent="-173736"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solve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0" name="Picture 2" descr="Image result for clear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68" y="457200"/>
            <a:ext cx="2363817" cy="23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Tell the Story of the Results</a:t>
            </a:r>
          </a:p>
          <a:p>
            <a:pPr lvl="1">
              <a:lnSpc>
                <a:spcPct val="150000"/>
              </a:lnSpc>
            </a:pPr>
            <a:r>
              <a:rPr lang="en-US" sz="3400" dirty="0"/>
              <a:t>In a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Logical</a:t>
            </a:r>
            <a:r>
              <a:rPr lang="en-US" sz="3400" dirty="0"/>
              <a:t> Order</a:t>
            </a:r>
          </a:p>
          <a:p>
            <a:pPr>
              <a:lnSpc>
                <a:spcPct val="200000"/>
              </a:lnSpc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Your job is to: </a:t>
            </a:r>
            <a:r>
              <a:rPr lang="en-US" sz="3800" dirty="0"/>
              <a:t>Logically </a:t>
            </a:r>
          </a:p>
          <a:p>
            <a:pPr lvl="1"/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</a:rPr>
              <a:t>Impel the Narrative</a:t>
            </a:r>
          </a:p>
          <a:p>
            <a:pPr lvl="2"/>
            <a:r>
              <a:rPr lang="en-US" sz="3800" i="1" dirty="0">
                <a:solidFill>
                  <a:schemeClr val="accent5">
                    <a:lumMod val="75000"/>
                  </a:schemeClr>
                </a:solidFill>
              </a:rPr>
              <a:t> make the story move forward</a:t>
            </a:r>
          </a:p>
        </p:txBody>
      </p:sp>
    </p:spTree>
    <p:extLst>
      <p:ext uri="{BB962C8B-B14F-4D97-AF65-F5344CB8AC3E}">
        <p14:creationId xmlns:p14="http://schemas.microsoft.com/office/powerpoint/2010/main" val="367955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76800" y="-4763"/>
            <a:ext cx="4313803" cy="92392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</a:rPr>
              <a:t>Graphic   </a:t>
            </a:r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5203" y="533400"/>
            <a:ext cx="7924800" cy="5418136"/>
          </a:xfrm>
        </p:spPr>
        <p:txBody>
          <a:bodyPr rtlCol="0">
            <a:normAutofit/>
          </a:bodyPr>
          <a:lstStyle/>
          <a:p>
            <a:pPr marL="240030" indent="-27432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used and explained clearly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Clear Visuals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Choose papers with </a:t>
            </a:r>
            <a:r>
              <a:rPr lang="en-US" altLang="en-US" sz="4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lots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of graphs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but only use ONE per slide</a:t>
            </a:r>
          </a:p>
          <a:p>
            <a:pPr marL="54864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Image result for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graph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graph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Image result for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02980"/>
            <a:ext cx="2740025" cy="20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Image result for grap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98" y="7620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Image result for grap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1" y="4870562"/>
            <a:ext cx="1619250" cy="20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Image result for grap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2" y="4870562"/>
            <a:ext cx="2165960" cy="17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Image result for clear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83" y="4574522"/>
            <a:ext cx="3428999" cy="22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0" y="33338"/>
            <a:ext cx="3124200" cy="9239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             Results</a:t>
            </a:r>
            <a:b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Clear   </a:t>
            </a:r>
            <a:r>
              <a:rPr lang="en-US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Visuals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3">
                  <a:lumMod val="40000"/>
                  <a:lumOff val="60000"/>
                </a:schemeClr>
              </a:solidFill>
              <a:latin typeface="Californian FB" panose="0207040306080B030204" pitchFamily="18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0375" y="838200"/>
            <a:ext cx="8150225" cy="56388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Get graphs </a:t>
            </a:r>
          </a:p>
          <a:p>
            <a:pPr marL="514350" lvl="1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from the official journal website</a:t>
            </a:r>
          </a:p>
          <a:p>
            <a:pPr marL="667512" lvl="2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b="1" i="1" dirty="0">
                <a:solidFill>
                  <a:schemeClr val="accent2">
                    <a:lumMod val="75000"/>
                  </a:schemeClr>
                </a:solidFill>
              </a:rPr>
              <a:t>don’t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use the .pdf graphs</a:t>
            </a:r>
          </a:p>
          <a:p>
            <a:pPr marL="868680" lvl="3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can be grainy</a:t>
            </a:r>
          </a:p>
        </p:txBody>
      </p:sp>
      <p:sp>
        <p:nvSpPr>
          <p:cNvPr id="2" name="AutoShape 4" descr="Image result for clear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clear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Image result for clear water">
            <a:extLst>
              <a:ext uri="{FF2B5EF4-FFF2-40B4-BE49-F238E27FC236}">
                <a16:creationId xmlns:a16="http://schemas.microsoft.com/office/drawing/2014/main" id="{A62BFEFA-5357-410C-94B7-D839305B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480551" cy="12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Jokerman" panose="04090605060D06020702" pitchFamily="82" charset="0"/>
                <a:ea typeface="+mn-ea"/>
                <a:cs typeface="+mn-cs"/>
              </a:rPr>
              <a:t>Have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Please!</a:t>
            </a:r>
          </a:p>
          <a:p>
            <a:pPr lvl="1"/>
            <a:r>
              <a:rPr lang="en-US" sz="6000" dirty="0"/>
              <a:t>Ps. Eating relieves stress</a:t>
            </a:r>
          </a:p>
        </p:txBody>
      </p:sp>
    </p:spTree>
    <p:extLst>
      <p:ext uri="{BB962C8B-B14F-4D97-AF65-F5344CB8AC3E}">
        <p14:creationId xmlns:p14="http://schemas.microsoft.com/office/powerpoint/2010/main" val="372428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result for psychedelic drug depression data">
            <a:extLst>
              <a:ext uri="{FF2B5EF4-FFF2-40B4-BE49-F238E27FC236}">
                <a16:creationId xmlns:a16="http://schemas.microsoft.com/office/drawing/2014/main" id="{8E99CBCB-3079-40DB-A0AA-9231A17C4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8" t="7113" r="-515" b="46232"/>
          <a:stretch/>
        </p:blipFill>
        <p:spPr bwMode="auto">
          <a:xfrm>
            <a:off x="5389830" y="1676400"/>
            <a:ext cx="270642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1 Graph/Slide Clear Visuals –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</a:rPr>
              <a:t>crop tool</a:t>
            </a:r>
          </a:p>
        </p:txBody>
      </p:sp>
      <p:pic>
        <p:nvPicPr>
          <p:cNvPr id="21508" name="Picture 4" descr="Image result for psychedelic drug depression data">
            <a:extLst>
              <a:ext uri="{FF2B5EF4-FFF2-40B4-BE49-F238E27FC236}">
                <a16:creationId xmlns:a16="http://schemas.microsoft.com/office/drawing/2014/main" id="{ABDE6B9B-CE73-42D9-847E-3216EEF3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0" y="1324956"/>
            <a:ext cx="7393160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powerpoint crop tool">
            <a:extLst>
              <a:ext uri="{FF2B5EF4-FFF2-40B4-BE49-F238E27FC236}">
                <a16:creationId xmlns:a16="http://schemas.microsoft.com/office/drawing/2014/main" id="{E6D0F8B6-2B0A-4FBA-9C38-08660C51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" y="1219200"/>
            <a:ext cx="724780" cy="5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7 0.03635 L 0.01527 0.03635 C 0.01736 0.03912 0.01996 0.04167 0.0217 0.04491 C 0.02274 0.04699 0.02395 0.0544 0.02448 0.05741 C 0.02482 0.05857 0.02517 0.05996 0.02552 0.06112 C 0.02586 0.06274 0.02604 0.06459 0.02639 0.06621 C 0.02673 0.06737 0.02708 0.06852 0.02725 0.06991 C 0.02777 0.07199 0.02795 0.07408 0.0283 0.07616 C 0.02847 0.07732 0.02899 0.07848 0.02916 0.07987 C 0.0302 0.08496 0.03264 0.09769 0.03298 0.10232 C 0.03368 0.11065 0.03455 0.12338 0.03576 0.13102 L 0.03663 0.13727 C 0.03698 0.14213 0.0375 0.14723 0.03767 0.15209 C 0.03802 0.16297 0.03802 0.17385 0.03854 0.18449 C 0.03871 0.18843 0.03975 0.18982 0.04045 0.19329 C 0.0408 0.19561 0.04097 0.19815 0.04132 0.2007 C 0.04201 0.20533 0.04305 0.20834 0.04409 0.2132 L 0.04514 0.2169 L 0.04705 0.22431 C 0.04722 0.2257 0.04757 0.22686 0.04791 0.22824 C 0.04895 0.23149 0.05 0.23473 0.05069 0.2382 C 0.05139 0.24121 0.05139 0.24468 0.05347 0.24676 C 0.05434 0.24769 0.05538 0.24769 0.05625 0.24815 C 0.05659 0.24931 0.05677 0.2507 0.05729 0.25186 C 0.05885 0.25556 0.06111 0.26019 0.06371 0.26297 C 0.06562 0.26482 0.06753 0.26644 0.06944 0.26806 C 0.07031 0.26875 0.07118 0.27014 0.07222 0.27061 C 0.07343 0.27084 0.07465 0.27107 0.07586 0.27176 C 0.08437 0.27593 0.07395 0.27292 0.08628 0.27801 C 0.09201 0.28033 0.09843 0.28056 0.10399 0.28426 C 0.11788 0.29352 0.1125 0.29098 0.11979 0.29422 C 0.12118 0.29537 0.12239 0.29676 0.12361 0.29792 C 0.12448 0.29885 0.12552 0.29931 0.12639 0.30047 C 0.12916 0.30417 0.12864 0.30996 0.13385 0.31158 L 0.13767 0.31297 C 0.13854 0.31412 0.13941 0.31551 0.14045 0.31667 C 0.1427 0.31875 0.14635 0.31991 0.14878 0.32153 C 0.15052 0.32269 0.15191 0.32431 0.15347 0.32524 C 0.15625 0.32686 0.15902 0.32801 0.16198 0.32917 C 0.16371 0.32987 0.16857 0.33125 0.17031 0.33149 C 0.17274 0.33218 0.17534 0.33241 0.17777 0.33287 C 0.18402 0.33565 0.1901 0.33959 0.19652 0.34144 C 0.1993 0.34237 0.20208 0.34306 0.20486 0.34399 C 0.2059 0.34445 0.20677 0.34491 0.20764 0.34537 C 0.20989 0.34584 0.21215 0.34607 0.21423 0.34653 C 0.2151 0.34699 0.21614 0.34746 0.21701 0.34769 C 0.22118 0.34908 0.225 0.34954 0.22916 0.35024 C 0.23645 0.35139 0.23958 0.35186 0.24687 0.35278 C 0.25486 0.35625 0.24722 0.35324 0.26475 0.35533 C 0.26684 0.35556 0.26909 0.35625 0.27118 0.35649 C 0.2802 0.35787 0.28941 0.35834 0.29843 0.36019 L 0.31614 0.36389 C 0.31701 0.36436 0.31788 0.36482 0.31892 0.36528 C 0.325 0.36737 0.32847 0.3669 0.33576 0.3676 C 0.35 0.37153 0.33211 0.3669 0.36562 0.37269 C 0.38159 0.37547 0.34288 0.37292 0.38055 0.37524 L 0.43194 0.37778 C 0.46198 0.38079 0.42326 0.37709 0.48159 0.3801 C 0.48472 0.38033 0.48767 0.38102 0.4908 0.38149 C 0.49843 0.38218 0.52257 0.38357 0.52916 0.3838 C 0.55243 0.38727 0.51545 0.38218 0.55729 0.38635 C 0.56284 0.38704 0.5684 0.38866 0.57413 0.38889 L 0.61614 0.39005 C 0.61944 0.39121 0.6217 0.39213 0.62552 0.3926 C 0.63003 0.39329 0.63472 0.39352 0.63941 0.39399 C 0.64948 0.39653 0.6434 0.39514 0.66093 0.3963 L 0.68246 0.39769 L 0.70017 0.4 C 0.70399 0.40093 0.70764 0.40162 0.71145 0.40255 C 0.72014 0.40487 0.71961 0.4051 0.7283 0.4088 L 0.73107 0.41019 C 0.7335 0.40973 0.73611 0.40949 0.73854 0.4088 C 0.74045 0.40834 0.74218 0.40672 0.74409 0.40625 C 0.74948 0.40533 0.75468 0.40556 0.76007 0.4051 C 0.7618 0.40463 0.76371 0.4044 0.76562 0.40394 C 0.76753 0.40324 0.77118 0.40139 0.77118 0.40139 C 0.77222 0.40047 0.77309 0.39977 0.77395 0.39885 C 0.77656 0.3963 0.77899 0.39375 0.78159 0.39144 C 0.78246 0.39051 0.78333 0.38959 0.78437 0.38889 C 0.78541 0.3882 0.7868 0.3882 0.78802 0.38774 C 0.79166 0.38635 0.78975 0.38635 0.79184 0.38635 L 0.79375 0.38519 " pathEditMode="relative" ptsTypes="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1 Graph/Slide Clear Visuals</a:t>
            </a:r>
          </a:p>
        </p:txBody>
      </p:sp>
      <p:pic>
        <p:nvPicPr>
          <p:cNvPr id="21506" name="Picture 2" descr="Image result for psychedelic drug depression data">
            <a:extLst>
              <a:ext uri="{FF2B5EF4-FFF2-40B4-BE49-F238E27FC236}">
                <a16:creationId xmlns:a16="http://schemas.microsoft.com/office/drawing/2014/main" id="{FE90D710-1D2F-4DA8-B65E-5C21D4D9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9" y="1261816"/>
            <a:ext cx="3738562" cy="55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4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The End – What is a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9406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A Linear Narrative</a:t>
            </a:r>
          </a:p>
          <a:p>
            <a:pPr marL="573786" lvl="2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400" dirty="0">
                <a:latin typeface="Californian FB" panose="0207040306080B030204" pitchFamily="18" charset="0"/>
              </a:rPr>
              <a:t> ends with a Climax</a:t>
            </a:r>
          </a:p>
          <a:p>
            <a:pPr marL="1030986" lvl="3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fed from the beginni</a:t>
            </a:r>
            <a:r>
              <a:rPr lang="en-US" sz="3200" dirty="0">
                <a:latin typeface="Californian FB" panose="0207040306080B030204" pitchFamily="18" charset="0"/>
              </a:rPr>
              <a:t>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/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Original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Ideas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they still valid?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Explain Ideas/Results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relation to the problem</a:t>
            </a: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34569"/>
              </p:ext>
            </p:extLst>
          </p:nvPr>
        </p:nvGraphicFramePr>
        <p:xfrm>
          <a:off x="3962400" y="-3048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-3048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The End – What is a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0930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Explain Ideas/Results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 relation to other student’s noti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fornian FB" panose="0207040306080B030204" pitchFamily="18" charset="0"/>
              </a:rPr>
              <a:t>ons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of 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problem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fornian FB" panose="0207040306080B030204" pitchFamily="18" charset="0"/>
              </a:rPr>
              <a:t>solution</a:t>
            </a:r>
          </a:p>
          <a:p>
            <a:pPr marL="859536" lvl="4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Interactive Presentation</a:t>
            </a:r>
          </a:p>
          <a:p>
            <a:pPr marL="0" lvl="2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Drive the Discussion 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 the Next Step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there a new problem?</a:t>
            </a: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25585"/>
              </p:ext>
            </p:extLst>
          </p:nvPr>
        </p:nvGraphicFramePr>
        <p:xfrm>
          <a:off x="4114800" y="1295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13316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95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879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064375" y="-30979"/>
            <a:ext cx="29718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93075" cy="6095999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Take Home Messages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Clearly Outlined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Analysis of Scientific Value of each idea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Integration of ideas into a story</a:t>
            </a:r>
          </a:p>
          <a:p>
            <a:pPr marL="0" lvl="1" indent="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&amp; Topic Papers</a:t>
            </a:r>
          </a:p>
          <a:p>
            <a:pPr marL="173736" lvl="1" indent="-173736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Messages interwoven</a:t>
            </a:r>
          </a:p>
          <a:p>
            <a:pPr marL="402336" lvl="2" indent="-164592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Discussed together</a:t>
            </a:r>
          </a:p>
          <a:p>
            <a:pPr marL="0" lvl="1" indent="0" eaLnBrk="1" fontAlgn="auto" hangingPunct="1">
              <a:spcBef>
                <a:spcPts val="3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Stimulated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Group Discussion</a:t>
            </a:r>
          </a:p>
        </p:txBody>
      </p:sp>
      <p:graphicFrame>
        <p:nvGraphicFramePr>
          <p:cNvPr id="19460" name="Chart 3"/>
          <p:cNvGraphicFramePr>
            <a:graphicFrameLocks noChangeAspect="1"/>
          </p:cNvGraphicFramePr>
          <p:nvPr/>
        </p:nvGraphicFramePr>
        <p:xfrm>
          <a:off x="4038600" y="2438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r:id="rId3" imgW="7145131" imgH="4176122" progId="Excel.Chart.8">
                  <p:embed/>
                </p:oleObj>
              </mc:Choice>
              <mc:Fallback>
                <p:oleObj r:id="rId3" imgW="7145131" imgH="4176122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F3E7-FD49-4037-8057-04315CE5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End at about 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FD81-1B2B-4CC4-B3DE-1DF50C20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01001" cy="4545010"/>
          </a:xfrm>
        </p:spPr>
        <p:txBody>
          <a:bodyPr>
            <a:normAutofit/>
          </a:bodyPr>
          <a:lstStyle/>
          <a:p>
            <a:r>
              <a:rPr lang="en-US" sz="4400" dirty="0"/>
              <a:t> Slides that is </a:t>
            </a:r>
          </a:p>
          <a:p>
            <a:pPr lvl="1"/>
            <a:r>
              <a:rPr lang="en-US" sz="4200" dirty="0"/>
              <a:t> Not an Absolute,  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but…</a:t>
            </a:r>
            <a:endParaRPr lang="en-US" sz="4000" dirty="0"/>
          </a:p>
          <a:p>
            <a:pPr lvl="2"/>
            <a:r>
              <a:rPr lang="en-US" sz="4000" dirty="0"/>
              <a:t> About 65 slides </a:t>
            </a:r>
          </a:p>
          <a:p>
            <a:pPr lvl="3"/>
            <a:r>
              <a:rPr lang="en-US" sz="3800" dirty="0"/>
              <a:t> per Presentation </a:t>
            </a:r>
          </a:p>
        </p:txBody>
      </p:sp>
      <p:pic>
        <p:nvPicPr>
          <p:cNvPr id="23554" name="Picture 2" descr="Image result for slides">
            <a:extLst>
              <a:ext uri="{FF2B5EF4-FFF2-40B4-BE49-F238E27FC236}">
                <a16:creationId xmlns:a16="http://schemas.microsoft.com/office/drawing/2014/main" id="{07079974-445A-4C4A-80F4-E3567E73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slides">
            <a:extLst>
              <a:ext uri="{FF2B5EF4-FFF2-40B4-BE49-F238E27FC236}">
                <a16:creationId xmlns:a16="http://schemas.microsoft.com/office/drawing/2014/main" id="{AF384CF2-958C-4BF3-9D7E-3165D270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4376737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DDB9B16-50B4-482E-A282-15921D401468}"/>
              </a:ext>
            </a:extLst>
          </p:cNvPr>
          <p:cNvGrpSpPr/>
          <p:nvPr/>
        </p:nvGrpSpPr>
        <p:grpSpPr>
          <a:xfrm>
            <a:off x="1239140" y="5400942"/>
            <a:ext cx="3475735" cy="816836"/>
            <a:chOff x="1239140" y="5400942"/>
            <a:chExt cx="3475735" cy="8168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44B603-20E1-4ED5-9A41-37764B18750E}"/>
                </a:ext>
              </a:extLst>
            </p:cNvPr>
            <p:cNvSpPr txBox="1"/>
            <p:nvPr/>
          </p:nvSpPr>
          <p:spPr>
            <a:xfrm>
              <a:off x="2971800" y="5571447"/>
              <a:ext cx="1743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Us, having fun, with 65 slides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DBD72-F068-451A-AF98-A9F4E43319AF}"/>
                </a:ext>
              </a:extLst>
            </p:cNvPr>
            <p:cNvSpPr/>
            <p:nvPr/>
          </p:nvSpPr>
          <p:spPr>
            <a:xfrm>
              <a:off x="1239140" y="5400942"/>
              <a:ext cx="1657884" cy="683664"/>
            </a:xfrm>
            <a:custGeom>
              <a:avLst/>
              <a:gdLst>
                <a:gd name="connsiteX0" fmla="*/ 1657884 w 1657884"/>
                <a:gd name="connsiteY0" fmla="*/ 495656 h 683664"/>
                <a:gd name="connsiteX1" fmla="*/ 1521152 w 1657884"/>
                <a:gd name="connsiteY1" fmla="*/ 470019 h 683664"/>
                <a:gd name="connsiteX2" fmla="*/ 1469877 w 1657884"/>
                <a:gd name="connsiteY2" fmla="*/ 435836 h 683664"/>
                <a:gd name="connsiteX3" fmla="*/ 1444239 w 1657884"/>
                <a:gd name="connsiteY3" fmla="*/ 418744 h 683664"/>
                <a:gd name="connsiteX4" fmla="*/ 1427148 w 1657884"/>
                <a:gd name="connsiteY4" fmla="*/ 393107 h 683664"/>
                <a:gd name="connsiteX5" fmla="*/ 1401510 w 1657884"/>
                <a:gd name="connsiteY5" fmla="*/ 367469 h 683664"/>
                <a:gd name="connsiteX6" fmla="*/ 1392965 w 1657884"/>
                <a:gd name="connsiteY6" fmla="*/ 341832 h 683664"/>
                <a:gd name="connsiteX7" fmla="*/ 1358781 w 1657884"/>
                <a:gd name="connsiteY7" fmla="*/ 290557 h 683664"/>
                <a:gd name="connsiteX8" fmla="*/ 1333144 w 1657884"/>
                <a:gd name="connsiteY8" fmla="*/ 213645 h 683664"/>
                <a:gd name="connsiteX9" fmla="*/ 1316053 w 1657884"/>
                <a:gd name="connsiteY9" fmla="*/ 136733 h 683664"/>
                <a:gd name="connsiteX10" fmla="*/ 1281869 w 1657884"/>
                <a:gd name="connsiteY10" fmla="*/ 68366 h 683664"/>
                <a:gd name="connsiteX11" fmla="*/ 1264778 w 1657884"/>
                <a:gd name="connsiteY11" fmla="*/ 34183 h 683664"/>
                <a:gd name="connsiteX12" fmla="*/ 1256232 w 1657884"/>
                <a:gd name="connsiteY12" fmla="*/ 8546 h 683664"/>
                <a:gd name="connsiteX13" fmla="*/ 1230595 w 1657884"/>
                <a:gd name="connsiteY13" fmla="*/ 0 h 683664"/>
                <a:gd name="connsiteX14" fmla="*/ 1119499 w 1657884"/>
                <a:gd name="connsiteY14" fmla="*/ 8546 h 683664"/>
                <a:gd name="connsiteX15" fmla="*/ 1102408 w 1657884"/>
                <a:gd name="connsiteY15" fmla="*/ 34183 h 683664"/>
                <a:gd name="connsiteX16" fmla="*/ 1085316 w 1657884"/>
                <a:gd name="connsiteY16" fmla="*/ 111095 h 683664"/>
                <a:gd name="connsiteX17" fmla="*/ 1051133 w 1657884"/>
                <a:gd name="connsiteY17" fmla="*/ 324740 h 683664"/>
                <a:gd name="connsiteX18" fmla="*/ 1025496 w 1657884"/>
                <a:gd name="connsiteY18" fmla="*/ 341832 h 683664"/>
                <a:gd name="connsiteX19" fmla="*/ 999858 w 1657884"/>
                <a:gd name="connsiteY19" fmla="*/ 350378 h 683664"/>
                <a:gd name="connsiteX20" fmla="*/ 940038 w 1657884"/>
                <a:gd name="connsiteY20" fmla="*/ 341832 h 683664"/>
                <a:gd name="connsiteX21" fmla="*/ 922946 w 1657884"/>
                <a:gd name="connsiteY21" fmla="*/ 290557 h 683664"/>
                <a:gd name="connsiteX22" fmla="*/ 914400 w 1657884"/>
                <a:gd name="connsiteY22" fmla="*/ 196553 h 683664"/>
                <a:gd name="connsiteX23" fmla="*/ 905854 w 1657884"/>
                <a:gd name="connsiteY23" fmla="*/ 170916 h 683664"/>
                <a:gd name="connsiteX24" fmla="*/ 880217 w 1657884"/>
                <a:gd name="connsiteY24" fmla="*/ 153824 h 683664"/>
                <a:gd name="connsiteX25" fmla="*/ 828942 w 1657884"/>
                <a:gd name="connsiteY25" fmla="*/ 136733 h 683664"/>
                <a:gd name="connsiteX26" fmla="*/ 786213 w 1657884"/>
                <a:gd name="connsiteY26" fmla="*/ 145279 h 683664"/>
                <a:gd name="connsiteX27" fmla="*/ 769122 w 1657884"/>
                <a:gd name="connsiteY27" fmla="*/ 196553 h 683664"/>
                <a:gd name="connsiteX28" fmla="*/ 752030 w 1657884"/>
                <a:gd name="connsiteY28" fmla="*/ 324740 h 683664"/>
                <a:gd name="connsiteX29" fmla="*/ 743484 w 1657884"/>
                <a:gd name="connsiteY29" fmla="*/ 376015 h 683664"/>
                <a:gd name="connsiteX30" fmla="*/ 692210 w 1657884"/>
                <a:gd name="connsiteY30" fmla="*/ 410198 h 683664"/>
                <a:gd name="connsiteX31" fmla="*/ 529839 w 1657884"/>
                <a:gd name="connsiteY31" fmla="*/ 393107 h 683664"/>
                <a:gd name="connsiteX32" fmla="*/ 478565 w 1657884"/>
                <a:gd name="connsiteY32" fmla="*/ 350378 h 683664"/>
                <a:gd name="connsiteX33" fmla="*/ 452927 w 1657884"/>
                <a:gd name="connsiteY33" fmla="*/ 341832 h 683664"/>
                <a:gd name="connsiteX34" fmla="*/ 384561 w 1657884"/>
                <a:gd name="connsiteY34" fmla="*/ 350378 h 683664"/>
                <a:gd name="connsiteX35" fmla="*/ 358924 w 1657884"/>
                <a:gd name="connsiteY35" fmla="*/ 358923 h 683664"/>
                <a:gd name="connsiteX36" fmla="*/ 341832 w 1657884"/>
                <a:gd name="connsiteY36" fmla="*/ 384561 h 683664"/>
                <a:gd name="connsiteX37" fmla="*/ 290557 w 1657884"/>
                <a:gd name="connsiteY37" fmla="*/ 435836 h 683664"/>
                <a:gd name="connsiteX38" fmla="*/ 273466 w 1657884"/>
                <a:gd name="connsiteY38" fmla="*/ 461473 h 683664"/>
                <a:gd name="connsiteX39" fmla="*/ 239282 w 1657884"/>
                <a:gd name="connsiteY39" fmla="*/ 478565 h 683664"/>
                <a:gd name="connsiteX40" fmla="*/ 188008 w 1657884"/>
                <a:gd name="connsiteY40" fmla="*/ 512748 h 683664"/>
                <a:gd name="connsiteX41" fmla="*/ 162370 w 1657884"/>
                <a:gd name="connsiteY41" fmla="*/ 538385 h 683664"/>
                <a:gd name="connsiteX42" fmla="*/ 111096 w 1657884"/>
                <a:gd name="connsiteY42" fmla="*/ 555477 h 683664"/>
                <a:gd name="connsiteX43" fmla="*/ 94004 w 1657884"/>
                <a:gd name="connsiteY43" fmla="*/ 581114 h 683664"/>
                <a:gd name="connsiteX44" fmla="*/ 68367 w 1657884"/>
                <a:gd name="connsiteY44" fmla="*/ 589660 h 683664"/>
                <a:gd name="connsiteX45" fmla="*/ 42729 w 1657884"/>
                <a:gd name="connsiteY45" fmla="*/ 606751 h 683664"/>
                <a:gd name="connsiteX46" fmla="*/ 8546 w 1657884"/>
                <a:gd name="connsiteY46" fmla="*/ 658026 h 683664"/>
                <a:gd name="connsiteX47" fmla="*/ 0 w 1657884"/>
                <a:gd name="connsiteY47" fmla="*/ 683664 h 68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57884" h="683664">
                  <a:moveTo>
                    <a:pt x="1657884" y="495656"/>
                  </a:moveTo>
                  <a:cubicBezTo>
                    <a:pt x="1627815" y="492649"/>
                    <a:pt x="1553447" y="491549"/>
                    <a:pt x="1521152" y="470019"/>
                  </a:cubicBezTo>
                  <a:lnTo>
                    <a:pt x="1469877" y="435836"/>
                  </a:lnTo>
                  <a:lnTo>
                    <a:pt x="1444239" y="418744"/>
                  </a:lnTo>
                  <a:cubicBezTo>
                    <a:pt x="1438542" y="410198"/>
                    <a:pt x="1433723" y="400997"/>
                    <a:pt x="1427148" y="393107"/>
                  </a:cubicBezTo>
                  <a:cubicBezTo>
                    <a:pt x="1419411" y="383822"/>
                    <a:pt x="1408214" y="377525"/>
                    <a:pt x="1401510" y="367469"/>
                  </a:cubicBezTo>
                  <a:cubicBezTo>
                    <a:pt x="1396513" y="359974"/>
                    <a:pt x="1397340" y="349706"/>
                    <a:pt x="1392965" y="341832"/>
                  </a:cubicBezTo>
                  <a:cubicBezTo>
                    <a:pt x="1382989" y="323875"/>
                    <a:pt x="1358781" y="290557"/>
                    <a:pt x="1358781" y="290557"/>
                  </a:cubicBezTo>
                  <a:cubicBezTo>
                    <a:pt x="1340056" y="196922"/>
                    <a:pt x="1363470" y="294511"/>
                    <a:pt x="1333144" y="213645"/>
                  </a:cubicBezTo>
                  <a:cubicBezTo>
                    <a:pt x="1326562" y="196093"/>
                    <a:pt x="1320116" y="152985"/>
                    <a:pt x="1316053" y="136733"/>
                  </a:cubicBezTo>
                  <a:cubicBezTo>
                    <a:pt x="1307532" y="102647"/>
                    <a:pt x="1302411" y="105341"/>
                    <a:pt x="1281869" y="68366"/>
                  </a:cubicBezTo>
                  <a:cubicBezTo>
                    <a:pt x="1275682" y="57230"/>
                    <a:pt x="1269796" y="45892"/>
                    <a:pt x="1264778" y="34183"/>
                  </a:cubicBezTo>
                  <a:cubicBezTo>
                    <a:pt x="1261230" y="25903"/>
                    <a:pt x="1262602" y="14916"/>
                    <a:pt x="1256232" y="8546"/>
                  </a:cubicBezTo>
                  <a:cubicBezTo>
                    <a:pt x="1249862" y="2176"/>
                    <a:pt x="1239141" y="2849"/>
                    <a:pt x="1230595" y="0"/>
                  </a:cubicBezTo>
                  <a:cubicBezTo>
                    <a:pt x="1193563" y="2849"/>
                    <a:pt x="1155386" y="-1024"/>
                    <a:pt x="1119499" y="8546"/>
                  </a:cubicBezTo>
                  <a:cubicBezTo>
                    <a:pt x="1109575" y="11192"/>
                    <a:pt x="1107001" y="24997"/>
                    <a:pt x="1102408" y="34183"/>
                  </a:cubicBezTo>
                  <a:cubicBezTo>
                    <a:pt x="1091889" y="55221"/>
                    <a:pt x="1088599" y="91401"/>
                    <a:pt x="1085316" y="111095"/>
                  </a:cubicBezTo>
                  <a:cubicBezTo>
                    <a:pt x="1080407" y="214174"/>
                    <a:pt x="1111677" y="264195"/>
                    <a:pt x="1051133" y="324740"/>
                  </a:cubicBezTo>
                  <a:cubicBezTo>
                    <a:pt x="1043871" y="332003"/>
                    <a:pt x="1034682" y="337239"/>
                    <a:pt x="1025496" y="341832"/>
                  </a:cubicBezTo>
                  <a:cubicBezTo>
                    <a:pt x="1017439" y="345861"/>
                    <a:pt x="1008404" y="347529"/>
                    <a:pt x="999858" y="350378"/>
                  </a:cubicBezTo>
                  <a:cubicBezTo>
                    <a:pt x="979918" y="347529"/>
                    <a:pt x="955937" y="354198"/>
                    <a:pt x="940038" y="341832"/>
                  </a:cubicBezTo>
                  <a:cubicBezTo>
                    <a:pt x="925817" y="330771"/>
                    <a:pt x="922946" y="290557"/>
                    <a:pt x="922946" y="290557"/>
                  </a:cubicBezTo>
                  <a:cubicBezTo>
                    <a:pt x="920097" y="259222"/>
                    <a:pt x="918850" y="227701"/>
                    <a:pt x="914400" y="196553"/>
                  </a:cubicBezTo>
                  <a:cubicBezTo>
                    <a:pt x="913126" y="187636"/>
                    <a:pt x="911481" y="177950"/>
                    <a:pt x="905854" y="170916"/>
                  </a:cubicBezTo>
                  <a:cubicBezTo>
                    <a:pt x="899438" y="162896"/>
                    <a:pt x="889603" y="157995"/>
                    <a:pt x="880217" y="153824"/>
                  </a:cubicBezTo>
                  <a:cubicBezTo>
                    <a:pt x="863754" y="146507"/>
                    <a:pt x="828942" y="136733"/>
                    <a:pt x="828942" y="136733"/>
                  </a:cubicBezTo>
                  <a:cubicBezTo>
                    <a:pt x="814699" y="139582"/>
                    <a:pt x="796484" y="135008"/>
                    <a:pt x="786213" y="145279"/>
                  </a:cubicBezTo>
                  <a:cubicBezTo>
                    <a:pt x="773474" y="158018"/>
                    <a:pt x="772655" y="178887"/>
                    <a:pt x="769122" y="196553"/>
                  </a:cubicBezTo>
                  <a:cubicBezTo>
                    <a:pt x="751582" y="284251"/>
                    <a:pt x="768682" y="191526"/>
                    <a:pt x="752030" y="324740"/>
                  </a:cubicBezTo>
                  <a:cubicBezTo>
                    <a:pt x="749881" y="341934"/>
                    <a:pt x="753421" y="361820"/>
                    <a:pt x="743484" y="376015"/>
                  </a:cubicBezTo>
                  <a:cubicBezTo>
                    <a:pt x="731704" y="392843"/>
                    <a:pt x="692210" y="410198"/>
                    <a:pt x="692210" y="410198"/>
                  </a:cubicBezTo>
                  <a:cubicBezTo>
                    <a:pt x="688563" y="409955"/>
                    <a:pt x="568197" y="409546"/>
                    <a:pt x="529839" y="393107"/>
                  </a:cubicBezTo>
                  <a:cubicBezTo>
                    <a:pt x="490700" y="376334"/>
                    <a:pt x="515520" y="375014"/>
                    <a:pt x="478565" y="350378"/>
                  </a:cubicBezTo>
                  <a:cubicBezTo>
                    <a:pt x="471070" y="345381"/>
                    <a:pt x="461473" y="344681"/>
                    <a:pt x="452927" y="341832"/>
                  </a:cubicBezTo>
                  <a:cubicBezTo>
                    <a:pt x="430138" y="344681"/>
                    <a:pt x="407157" y="346270"/>
                    <a:pt x="384561" y="350378"/>
                  </a:cubicBezTo>
                  <a:cubicBezTo>
                    <a:pt x="375698" y="351989"/>
                    <a:pt x="365958" y="353296"/>
                    <a:pt x="358924" y="358923"/>
                  </a:cubicBezTo>
                  <a:cubicBezTo>
                    <a:pt x="350904" y="365339"/>
                    <a:pt x="347802" y="376203"/>
                    <a:pt x="341832" y="384561"/>
                  </a:cubicBezTo>
                  <a:cubicBezTo>
                    <a:pt x="312923" y="425034"/>
                    <a:pt x="325961" y="412233"/>
                    <a:pt x="290557" y="435836"/>
                  </a:cubicBezTo>
                  <a:cubicBezTo>
                    <a:pt x="284860" y="444382"/>
                    <a:pt x="281356" y="454898"/>
                    <a:pt x="273466" y="461473"/>
                  </a:cubicBezTo>
                  <a:cubicBezTo>
                    <a:pt x="263679" y="469629"/>
                    <a:pt x="250206" y="472010"/>
                    <a:pt x="239282" y="478565"/>
                  </a:cubicBezTo>
                  <a:cubicBezTo>
                    <a:pt x="221668" y="489133"/>
                    <a:pt x="202533" y="498223"/>
                    <a:pt x="188008" y="512748"/>
                  </a:cubicBezTo>
                  <a:cubicBezTo>
                    <a:pt x="179462" y="521294"/>
                    <a:pt x="172935" y="532516"/>
                    <a:pt x="162370" y="538385"/>
                  </a:cubicBezTo>
                  <a:cubicBezTo>
                    <a:pt x="146621" y="547134"/>
                    <a:pt x="111096" y="555477"/>
                    <a:pt x="111096" y="555477"/>
                  </a:cubicBezTo>
                  <a:cubicBezTo>
                    <a:pt x="105399" y="564023"/>
                    <a:pt x="102024" y="574698"/>
                    <a:pt x="94004" y="581114"/>
                  </a:cubicBezTo>
                  <a:cubicBezTo>
                    <a:pt x="86970" y="586741"/>
                    <a:pt x="76424" y="585632"/>
                    <a:pt x="68367" y="589660"/>
                  </a:cubicBezTo>
                  <a:cubicBezTo>
                    <a:pt x="59180" y="594253"/>
                    <a:pt x="51275" y="601054"/>
                    <a:pt x="42729" y="606751"/>
                  </a:cubicBezTo>
                  <a:cubicBezTo>
                    <a:pt x="31335" y="623843"/>
                    <a:pt x="15042" y="638539"/>
                    <a:pt x="8546" y="658026"/>
                  </a:cubicBezTo>
                  <a:lnTo>
                    <a:pt x="0" y="683664"/>
                  </a:ln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1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934201" cy="1320800"/>
          </a:xfrm>
        </p:spPr>
        <p:txBody>
          <a:bodyPr>
            <a:normAutofit fontScale="90000"/>
          </a:bodyPr>
          <a:lstStyle/>
          <a:p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– </a:t>
            </a:r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  <a:ea typeface="+mn-ea"/>
                <a:cs typeface="+mn-cs"/>
              </a:rPr>
              <a:t>use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0400"/>
            <a:ext cx="9067800" cy="4927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Naming your PowerPoint</a:t>
            </a:r>
          </a:p>
          <a:p>
            <a:pPr lvl="1">
              <a:lnSpc>
                <a:spcPct val="200000"/>
              </a:lnSpc>
            </a:pPr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Firstname</a:t>
            </a:r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Year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Seminarname</a:t>
            </a:r>
            <a:r>
              <a:rPr lang="en-US" sz="2900" dirty="0"/>
              <a:t>.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Cliff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19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  <a:cs typeface="Aharoni" panose="02010803020104030203" pitchFamily="2" charset="-79"/>
              </a:rPr>
              <a:t>Therapeutic Effects of Psychedelics</a:t>
            </a:r>
            <a:r>
              <a:rPr lang="en-US" sz="3200" dirty="0"/>
              <a:t>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just 19</a:t>
            </a: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400" strike="sngStrike" dirty="0">
                <a:solidFill>
                  <a:schemeClr val="accent4">
                    <a:lumMod val="50000"/>
                  </a:schemeClr>
                </a:solidFill>
              </a:rPr>
              <a:t>not 2019</a:t>
            </a:r>
          </a:p>
        </p:txBody>
      </p:sp>
    </p:spTree>
    <p:extLst>
      <p:ext uri="{BB962C8B-B14F-4D97-AF65-F5344CB8AC3E}">
        <p14:creationId xmlns:p14="http://schemas.microsoft.com/office/powerpoint/2010/main" val="251649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9906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Present 3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i="1" dirty="0">
                <a:solidFill>
                  <a:schemeClr val="accent2">
                    <a:lumMod val="50000"/>
                  </a:schemeClr>
                </a:solidFill>
              </a:rPr>
              <a:t>Start looking </a:t>
            </a:r>
            <a:r>
              <a:rPr lang="en-US" sz="3400" dirty="0"/>
              <a:t>in the </a:t>
            </a:r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first week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Send them to me early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Topic Paper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Focus of your presentation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2 Background Papers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0347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-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Autofit/>
          </a:bodyPr>
          <a:lstStyle/>
          <a:p>
            <a:r>
              <a:rPr lang="en-US" sz="3200" dirty="0"/>
              <a:t>Topic Paper (lots of graphs/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not review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 Published within the last 2 years</a:t>
            </a:r>
          </a:p>
          <a:p>
            <a:pPr lvl="2"/>
            <a:r>
              <a:rPr lang="en-US" sz="3000" dirty="0"/>
              <a:t> Animal Models are easier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2 Background Papers - </a:t>
            </a:r>
            <a:r>
              <a:rPr lang="en-US" sz="3200" dirty="0"/>
              <a:t>Can be older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3200" dirty="0"/>
              <a:t>  Help tell the scientific story</a:t>
            </a:r>
          </a:p>
          <a:p>
            <a:pPr lvl="2"/>
            <a:r>
              <a:rPr lang="en-US" sz="3000" dirty="0"/>
              <a:t> Still want graphs </a:t>
            </a:r>
          </a:p>
          <a:p>
            <a:pPr lvl="2"/>
            <a:r>
              <a:rPr lang="en-US" sz="3000" dirty="0"/>
              <a:t> just use the ones that help explain</a:t>
            </a:r>
          </a:p>
          <a:p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Really!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2043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086600" y="0"/>
            <a:ext cx="2462213" cy="87471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ea typeface="Trebuchet MS" pitchFamily="34" charset="0"/>
                <a:cs typeface="Trebuchet MS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31571"/>
            <a:ext cx="7905750" cy="451802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Animal models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vs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Human Studies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fMRI</a:t>
            </a:r>
          </a:p>
          <a:p>
            <a:pPr marL="857250" lvl="2" indent="-45720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voxel pictograms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vs graphs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2" descr="Image result for fmri voxe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31560"/>
            <a:ext cx="4968586" cy="37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10401" cy="13208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+mn-cs"/>
              </a:rPr>
              <a:t>SEND IT 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5105400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Topic Paper – </a:t>
            </a:r>
            <a:r>
              <a:rPr lang="en-US" sz="4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3 weeks ahead</a:t>
            </a:r>
          </a:p>
          <a:p>
            <a:pPr lvl="1"/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Background papers –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weeks</a:t>
            </a:r>
          </a:p>
          <a:p>
            <a:r>
              <a:rPr lang="en-US" sz="3200" dirty="0"/>
              <a:t> Use PowerPoint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Full draft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1 week ahead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Final version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days ahead</a:t>
            </a:r>
          </a:p>
        </p:txBody>
      </p:sp>
    </p:spTree>
    <p:extLst>
      <p:ext uri="{BB962C8B-B14F-4D97-AF65-F5344CB8AC3E}">
        <p14:creationId xmlns:p14="http://schemas.microsoft.com/office/powerpoint/2010/main" val="148204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2995612" cy="798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  <a:ea typeface="Trebuchet MS" pitchFamily="34" charset="0"/>
                <a:cs typeface="Trebuchet MS" pitchFamily="34" charset="0"/>
              </a:rPr>
              <a:t>Tell a Story!</a:t>
            </a:r>
          </a:p>
        </p:txBody>
      </p:sp>
      <p:graphicFrame>
        <p:nvGraphicFramePr>
          <p:cNvPr id="921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90929"/>
              </p:ext>
            </p:extLst>
          </p:nvPr>
        </p:nvGraphicFramePr>
        <p:xfrm>
          <a:off x="-609600" y="152400"/>
          <a:ext cx="10806113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52400"/>
                        <a:ext cx="10806113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-67848"/>
            <a:ext cx="2767013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Font Size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777038" cy="48006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This font is too small (18 </a:t>
            </a:r>
            <a:r>
              <a:rPr lang="en-US" altLang="en-US" sz="1800" dirty="0" err="1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May come with the PowerPoint design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</a:rPr>
              <a:t>This font is too small (20)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32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32 is </a:t>
            </a: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just right!</a:t>
            </a:r>
            <a:endParaRPr lang="en-US" altLang="en-US" i="1" dirty="0">
              <a:solidFill>
                <a:schemeClr val="accent1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687</TotalTime>
  <Words>640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Abadi</vt:lpstr>
      <vt:lpstr>Arial</vt:lpstr>
      <vt:lpstr>Blackadder ITC</vt:lpstr>
      <vt:lpstr>Californian FB</vt:lpstr>
      <vt:lpstr>Jokerman</vt:lpstr>
      <vt:lpstr>Kristen ITC</vt:lpstr>
      <vt:lpstr>Trebuchet MS</vt:lpstr>
      <vt:lpstr>Wingdings</vt:lpstr>
      <vt:lpstr>Wingdings 2</vt:lpstr>
      <vt:lpstr>Wingdings 3</vt:lpstr>
      <vt:lpstr>Facet</vt:lpstr>
      <vt:lpstr>Microsoft Excel Chart</vt:lpstr>
      <vt:lpstr>Seminar Design: Therapeutic Effects of Psychedelics</vt:lpstr>
      <vt:lpstr>Have Fun</vt:lpstr>
      <vt:lpstr>Set up – use PowerPoint</vt:lpstr>
      <vt:lpstr>Present 3 Papers</vt:lpstr>
      <vt:lpstr>Set up - details</vt:lpstr>
      <vt:lpstr>Methods</vt:lpstr>
      <vt:lpstr>SEND IT EARLY</vt:lpstr>
      <vt:lpstr>Tell a Story!</vt:lpstr>
      <vt:lpstr>Font Size</vt:lpstr>
      <vt:lpstr>Speaking to a Group </vt:lpstr>
      <vt:lpstr>Tell a Story!</vt:lpstr>
      <vt:lpstr>Tell a Story!</vt:lpstr>
      <vt:lpstr>Tell a Story!</vt:lpstr>
      <vt:lpstr>Introduction</vt:lpstr>
      <vt:lpstr>The Middle might be boring</vt:lpstr>
      <vt:lpstr>Methods</vt:lpstr>
      <vt:lpstr>The Middle might be boring</vt:lpstr>
      <vt:lpstr>Graphic   Results</vt:lpstr>
      <vt:lpstr>             Results Clear   Visuals </vt:lpstr>
      <vt:lpstr>Practical Tip</vt:lpstr>
      <vt:lpstr>Practical Tip</vt:lpstr>
      <vt:lpstr>The End – What is a Discussion?</vt:lpstr>
      <vt:lpstr>The End – What is a Discussion?</vt:lpstr>
      <vt:lpstr>Discussion</vt:lpstr>
      <vt:lpstr>End at about 65</vt:lpstr>
    </vt:vector>
  </TitlesOfParts>
  <Company>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Design</dc:title>
  <dc:creator>Cliff H Summers</dc:creator>
  <cp:lastModifiedBy>Summers, Cliff</cp:lastModifiedBy>
  <cp:revision>82</cp:revision>
  <dcterms:created xsi:type="dcterms:W3CDTF">2014-01-30T22:11:53Z</dcterms:created>
  <dcterms:modified xsi:type="dcterms:W3CDTF">2019-01-18T00:46:00Z</dcterms:modified>
</cp:coreProperties>
</file>